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69" r:id="rId16"/>
    <p:sldId id="271" r:id="rId17"/>
    <p:sldId id="272" r:id="rId18"/>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en-US" dirty="0"/>
          </a:p>
        </p:txBody>
      </p:sp>
      <p:sp>
        <p:nvSpPr>
          <p:cNvPr id="4" name="Date Placeholder 3"/>
          <p:cNvSpPr>
            <a:spLocks noGrp="1"/>
          </p:cNvSpPr>
          <p:nvPr>
            <p:ph type="dt" sz="half" idx="10"/>
          </p:nvPr>
        </p:nvSpPr>
        <p:spPr/>
        <p:txBody>
          <a:bodyPr/>
          <a:lstStyle/>
          <a:p>
            <a:fld id="{C93D4CC2-C6D8-4D49-858E-369B331CA8BB}" type="datetimeFigureOut">
              <a:rPr lang="sl-SI" smtClean="0"/>
              <a:t>22. 03. 2020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BB0A61F7-BEE8-4A75-8042-3260B98A2BAA}" type="slidenum">
              <a:rPr lang="sl-SI" smtClean="0"/>
              <a:t>‹#›</a:t>
            </a:fld>
            <a:endParaRPr lang="sl-SI"/>
          </a:p>
        </p:txBody>
      </p:sp>
    </p:spTree>
    <p:extLst>
      <p:ext uri="{BB962C8B-B14F-4D97-AF65-F5344CB8AC3E}">
        <p14:creationId xmlns:p14="http://schemas.microsoft.com/office/powerpoint/2010/main" val="366070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C93D4CC2-C6D8-4D49-858E-369B331CA8BB}" type="datetimeFigureOut">
              <a:rPr lang="sl-SI" smtClean="0"/>
              <a:t>22. 03. 2020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BB0A61F7-BEE8-4A75-8042-3260B98A2BAA}" type="slidenum">
              <a:rPr lang="sl-SI" smtClean="0"/>
              <a:t>‹#›</a:t>
            </a:fld>
            <a:endParaRPr lang="sl-SI"/>
          </a:p>
        </p:txBody>
      </p:sp>
    </p:spTree>
    <p:extLst>
      <p:ext uri="{BB962C8B-B14F-4D97-AF65-F5344CB8AC3E}">
        <p14:creationId xmlns:p14="http://schemas.microsoft.com/office/powerpoint/2010/main" val="3365218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l-SI" smtClean="0"/>
              <a:t>Uredite slog naslova matrice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C93D4CC2-C6D8-4D49-858E-369B331CA8BB}" type="datetimeFigureOut">
              <a:rPr lang="sl-SI" smtClean="0"/>
              <a:t>22. 03. 2020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BB0A61F7-BEE8-4A75-8042-3260B98A2BAA}" type="slidenum">
              <a:rPr lang="sl-SI" smtClean="0"/>
              <a:t>‹#›</a:t>
            </a:fld>
            <a:endParaRPr lang="sl-SI"/>
          </a:p>
        </p:txBody>
      </p:sp>
    </p:spTree>
    <p:extLst>
      <p:ext uri="{BB962C8B-B14F-4D97-AF65-F5344CB8AC3E}">
        <p14:creationId xmlns:p14="http://schemas.microsoft.com/office/powerpoint/2010/main" val="1031772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C93D4CC2-C6D8-4D49-858E-369B331CA8BB}" type="datetimeFigureOut">
              <a:rPr lang="sl-SI" smtClean="0"/>
              <a:t>22. 03. 2020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BB0A61F7-BEE8-4A75-8042-3260B98A2BAA}" type="slidenum">
              <a:rPr lang="sl-SI" smtClean="0"/>
              <a:t>‹#›</a:t>
            </a:fld>
            <a:endParaRPr lang="sl-SI"/>
          </a:p>
        </p:txBody>
      </p:sp>
    </p:spTree>
    <p:extLst>
      <p:ext uri="{BB962C8B-B14F-4D97-AF65-F5344CB8AC3E}">
        <p14:creationId xmlns:p14="http://schemas.microsoft.com/office/powerpoint/2010/main" val="3580242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C93D4CC2-C6D8-4D49-858E-369B331CA8BB}" type="datetimeFigureOut">
              <a:rPr lang="sl-SI" smtClean="0"/>
              <a:t>22. 03. 2020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BB0A61F7-BEE8-4A75-8042-3260B98A2BAA}" type="slidenum">
              <a:rPr lang="sl-SI" smtClean="0"/>
              <a:t>‹#›</a:t>
            </a:fld>
            <a:endParaRPr lang="sl-SI"/>
          </a:p>
        </p:txBody>
      </p:sp>
    </p:spTree>
    <p:extLst>
      <p:ext uri="{BB962C8B-B14F-4D97-AF65-F5344CB8AC3E}">
        <p14:creationId xmlns:p14="http://schemas.microsoft.com/office/powerpoint/2010/main" val="1323097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C93D4CC2-C6D8-4D49-858E-369B331CA8BB}" type="datetimeFigureOut">
              <a:rPr lang="sl-SI" smtClean="0"/>
              <a:t>22. 03. 2020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BB0A61F7-BEE8-4A75-8042-3260B98A2BAA}" type="slidenum">
              <a:rPr lang="sl-SI" smtClean="0"/>
              <a:t>‹#›</a:t>
            </a:fld>
            <a:endParaRPr lang="sl-SI"/>
          </a:p>
        </p:txBody>
      </p:sp>
    </p:spTree>
    <p:extLst>
      <p:ext uri="{BB962C8B-B14F-4D97-AF65-F5344CB8AC3E}">
        <p14:creationId xmlns:p14="http://schemas.microsoft.com/office/powerpoint/2010/main" val="2555173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sl-SI" smtClean="0"/>
              <a:t>Uredite slog naslova matrice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C93D4CC2-C6D8-4D49-858E-369B331CA8BB}" type="datetimeFigureOut">
              <a:rPr lang="sl-SI" smtClean="0"/>
              <a:t>22. 03. 2020</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BB0A61F7-BEE8-4A75-8042-3260B98A2BAA}" type="slidenum">
              <a:rPr lang="sl-SI" smtClean="0"/>
              <a:t>‹#›</a:t>
            </a:fld>
            <a:endParaRPr lang="sl-SI"/>
          </a:p>
        </p:txBody>
      </p:sp>
    </p:spTree>
    <p:extLst>
      <p:ext uri="{BB962C8B-B14F-4D97-AF65-F5344CB8AC3E}">
        <p14:creationId xmlns:p14="http://schemas.microsoft.com/office/powerpoint/2010/main" val="3769873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C93D4CC2-C6D8-4D49-858E-369B331CA8BB}" type="datetimeFigureOut">
              <a:rPr lang="sl-SI" smtClean="0"/>
              <a:t>22. 03. 2020</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BB0A61F7-BEE8-4A75-8042-3260B98A2BAA}" type="slidenum">
              <a:rPr lang="sl-SI" smtClean="0"/>
              <a:t>‹#›</a:t>
            </a:fld>
            <a:endParaRPr lang="sl-SI"/>
          </a:p>
        </p:txBody>
      </p:sp>
    </p:spTree>
    <p:extLst>
      <p:ext uri="{BB962C8B-B14F-4D97-AF65-F5344CB8AC3E}">
        <p14:creationId xmlns:p14="http://schemas.microsoft.com/office/powerpoint/2010/main" val="2111099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3D4CC2-C6D8-4D49-858E-369B331CA8BB}" type="datetimeFigureOut">
              <a:rPr lang="sl-SI" smtClean="0"/>
              <a:t>22. 03. 2020</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BB0A61F7-BEE8-4A75-8042-3260B98A2BAA}" type="slidenum">
              <a:rPr lang="sl-SI" smtClean="0"/>
              <a:t>‹#›</a:t>
            </a:fld>
            <a:endParaRPr lang="sl-SI"/>
          </a:p>
        </p:txBody>
      </p:sp>
    </p:spTree>
    <p:extLst>
      <p:ext uri="{BB962C8B-B14F-4D97-AF65-F5344CB8AC3E}">
        <p14:creationId xmlns:p14="http://schemas.microsoft.com/office/powerpoint/2010/main" val="2779929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C93D4CC2-C6D8-4D49-858E-369B331CA8BB}" type="datetimeFigureOut">
              <a:rPr lang="sl-SI" smtClean="0"/>
              <a:t>22. 03. 2020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BB0A61F7-BEE8-4A75-8042-3260B98A2BAA}" type="slidenum">
              <a:rPr lang="sl-SI" smtClean="0"/>
              <a:t>‹#›</a:t>
            </a:fld>
            <a:endParaRPr lang="sl-SI"/>
          </a:p>
        </p:txBody>
      </p:sp>
    </p:spTree>
    <p:extLst>
      <p:ext uri="{BB962C8B-B14F-4D97-AF65-F5344CB8AC3E}">
        <p14:creationId xmlns:p14="http://schemas.microsoft.com/office/powerpoint/2010/main" val="4269415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C93D4CC2-C6D8-4D49-858E-369B331CA8BB}" type="datetimeFigureOut">
              <a:rPr lang="sl-SI" smtClean="0"/>
              <a:t>22. 03. 2020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BB0A61F7-BEE8-4A75-8042-3260B98A2BAA}" type="slidenum">
              <a:rPr lang="sl-SI" smtClean="0"/>
              <a:t>‹#›</a:t>
            </a:fld>
            <a:endParaRPr lang="sl-SI"/>
          </a:p>
        </p:txBody>
      </p:sp>
    </p:spTree>
    <p:extLst>
      <p:ext uri="{BB962C8B-B14F-4D97-AF65-F5344CB8AC3E}">
        <p14:creationId xmlns:p14="http://schemas.microsoft.com/office/powerpoint/2010/main" val="628777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3D4CC2-C6D8-4D49-858E-369B331CA8BB}" type="datetimeFigureOut">
              <a:rPr lang="sl-SI" smtClean="0"/>
              <a:t>22. 03. 2020</a:t>
            </a:fld>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0A61F7-BEE8-4A75-8042-3260B98A2BAA}" type="slidenum">
              <a:rPr lang="sl-SI" smtClean="0"/>
              <a:t>‹#›</a:t>
            </a:fld>
            <a:endParaRPr lang="sl-SI"/>
          </a:p>
        </p:txBody>
      </p:sp>
    </p:spTree>
    <p:extLst>
      <p:ext uri="{BB962C8B-B14F-4D97-AF65-F5344CB8AC3E}">
        <p14:creationId xmlns:p14="http://schemas.microsoft.com/office/powerpoint/2010/main" val="13830899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6.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330036" y="817418"/>
            <a:ext cx="9684329" cy="5112328"/>
          </a:xfrm>
          <a:solidFill>
            <a:schemeClr val="accent1">
              <a:lumMod val="60000"/>
              <a:lumOff val="40000"/>
            </a:schemeClr>
          </a:solidFill>
        </p:spPr>
        <p:txBody>
          <a:bodyPr>
            <a:normAutofit fontScale="90000"/>
          </a:bodyPr>
          <a:lstStyle/>
          <a:p>
            <a:r>
              <a:rPr lang="sl-SI" dirty="0" smtClean="0"/>
              <a:t/>
            </a:r>
            <a:br>
              <a:rPr lang="sl-SI" dirty="0" smtClean="0"/>
            </a:br>
            <a:r>
              <a:rPr lang="sl-SI" dirty="0"/>
              <a:t/>
            </a:r>
            <a:br>
              <a:rPr lang="sl-SI" dirty="0"/>
            </a:br>
            <a:r>
              <a:rPr lang="sl-SI" dirty="0" smtClean="0"/>
              <a:t/>
            </a:r>
            <a:br>
              <a:rPr lang="sl-SI" dirty="0" smtClean="0"/>
            </a:br>
            <a:r>
              <a:rPr lang="sl-SI" dirty="0"/>
              <a:t/>
            </a:r>
            <a:br>
              <a:rPr lang="sl-SI" dirty="0"/>
            </a:br>
            <a:r>
              <a:rPr lang="sl-SI" dirty="0" smtClean="0"/>
              <a:t/>
            </a:r>
            <a:br>
              <a:rPr lang="sl-SI" dirty="0" smtClean="0"/>
            </a:br>
            <a:r>
              <a:rPr lang="sl-SI" dirty="0"/>
              <a:t/>
            </a:r>
            <a:br>
              <a:rPr lang="sl-SI" dirty="0"/>
            </a:br>
            <a:r>
              <a:rPr lang="sl-SI" dirty="0" smtClean="0"/>
              <a:t/>
            </a:r>
            <a:br>
              <a:rPr lang="sl-SI" dirty="0" smtClean="0"/>
            </a:br>
            <a:r>
              <a:rPr lang="sl-SI" dirty="0" smtClean="0">
                <a:latin typeface="Algerian" panose="04020705040A02060702" pitchFamily="82" charset="0"/>
              </a:rPr>
              <a:t>3. RAZRED</a:t>
            </a:r>
            <a:br>
              <a:rPr lang="sl-SI" dirty="0" smtClean="0">
                <a:latin typeface="Algerian" panose="04020705040A02060702" pitchFamily="82" charset="0"/>
              </a:rPr>
            </a:br>
            <a:r>
              <a:rPr lang="sl-SI" dirty="0" smtClean="0"/>
              <a:t/>
            </a:r>
            <a:br>
              <a:rPr lang="sl-SI" dirty="0" smtClean="0"/>
            </a:br>
            <a:r>
              <a:rPr lang="sl-SI" dirty="0" smtClean="0"/>
              <a:t>TAKO POTEKA NAŠ </a:t>
            </a:r>
            <a:br>
              <a:rPr lang="sl-SI" dirty="0" smtClean="0"/>
            </a:br>
            <a:r>
              <a:rPr lang="sl-SI" dirty="0" smtClean="0"/>
              <a:t>POUK NA DALJAVO</a:t>
            </a:r>
            <a:br>
              <a:rPr lang="sl-SI" dirty="0" smtClean="0"/>
            </a:br>
            <a:endParaRPr lang="sl-SI" dirty="0"/>
          </a:p>
        </p:txBody>
      </p:sp>
    </p:spTree>
    <p:extLst>
      <p:ext uri="{BB962C8B-B14F-4D97-AF65-F5344CB8AC3E}">
        <p14:creationId xmlns:p14="http://schemas.microsoft.com/office/powerpoint/2010/main" val="26068189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515600" cy="549275"/>
          </a:xfrm>
        </p:spPr>
        <p:txBody>
          <a:bodyPr>
            <a:normAutofit fontScale="90000"/>
          </a:bodyPr>
          <a:lstStyle/>
          <a:p>
            <a:r>
              <a:rPr lang="sl-SI" sz="1400" b="1" dirty="0" smtClean="0"/>
              <a:t>PRIDNO PA DELA TUDI NAŠ NIKO. VSAK DAN MI NAPIŠE KAKŠNO SPOROČILO IN MI POROČA, KAJ VSE JE NAREDIL. TO MI JE ZELO VŠEČ. SPOROČIL MI JE, DA TUDI URO VADI . TO JE ZELO PAMETNA ODLOČITEV.</a:t>
            </a:r>
            <a:br>
              <a:rPr lang="sl-SI" sz="1400" b="1" dirty="0" smtClean="0"/>
            </a:br>
            <a:r>
              <a:rPr lang="sl-SI" sz="1400" b="1" dirty="0" smtClean="0"/>
              <a:t>POGLEJTE GA, KAKO NAVIHANO VAS GLEDA Z ZADNJE FOTOGRAFIJE. TOČNO TAKO KOT V ŠOLI, KAJNE? </a:t>
            </a:r>
            <a:endParaRPr lang="sl-SI" sz="1400" b="1" dirty="0"/>
          </a:p>
        </p:txBody>
      </p:sp>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318652" y="1222663"/>
            <a:ext cx="3948547" cy="2961411"/>
          </a:xfrm>
          <a:prstGeom prst="rect">
            <a:avLst/>
          </a:prstGeom>
        </p:spPr>
      </p:pic>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420552" y="1972253"/>
            <a:ext cx="5183909" cy="3887932"/>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val="0"/>
              </a:ext>
            </a:extLst>
          </a:blip>
          <a:srcRect l="17172"/>
          <a:stretch/>
        </p:blipFill>
        <p:spPr>
          <a:xfrm rot="5400000">
            <a:off x="4449906" y="2761680"/>
            <a:ext cx="3616037" cy="3274277"/>
          </a:xfrm>
          <a:prstGeom prst="rect">
            <a:avLst/>
          </a:prstGeom>
        </p:spPr>
      </p:pic>
    </p:spTree>
    <p:extLst>
      <p:ext uri="{BB962C8B-B14F-4D97-AF65-F5344CB8AC3E}">
        <p14:creationId xmlns:p14="http://schemas.microsoft.com/office/powerpoint/2010/main" val="4104565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3400" y="39543"/>
            <a:ext cx="10515600" cy="570057"/>
          </a:xfrm>
        </p:spPr>
        <p:txBody>
          <a:bodyPr>
            <a:normAutofit/>
          </a:bodyPr>
          <a:lstStyle/>
          <a:p>
            <a:r>
              <a:rPr lang="sl-SI" sz="1400" b="1" dirty="0" smtClean="0"/>
              <a:t>VIDIM, DA TUDI EDI PRIDNO OPRAVLJA SVOJE DELO. V PROSTEM ČASU PA RAD POCRKLJA SVOJO MUCKO ALI PA SE ROLA. VIDIM, DA TUDI RAZISKUJE NARAVO OB VODI IN PRIDNO POMAGA OČETU. TAKO SE TO DELA, EDI!</a:t>
            </a:r>
            <a:endParaRPr lang="sl-SI" sz="1400" b="1" dirty="0"/>
          </a:p>
        </p:txBody>
      </p:sp>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95" y="1144914"/>
            <a:ext cx="3743910" cy="2814387"/>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l="1946" t="17869" r="10477" b="17091"/>
          <a:stretch/>
        </p:blipFill>
        <p:spPr>
          <a:xfrm>
            <a:off x="190595" y="4409539"/>
            <a:ext cx="3743910" cy="2090158"/>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val="0"/>
              </a:ext>
            </a:extLst>
          </a:blip>
          <a:srcRect l="14141" t="13988" r="11313" b="33069"/>
          <a:stretch/>
        </p:blipFill>
        <p:spPr>
          <a:xfrm rot="5400000">
            <a:off x="2953856" y="2336405"/>
            <a:ext cx="5112327" cy="2729346"/>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val="0"/>
              </a:ext>
            </a:extLst>
          </a:blip>
          <a:srcRect l="7576" t="12511" r="1514" b="10091"/>
          <a:stretch/>
        </p:blipFill>
        <p:spPr>
          <a:xfrm>
            <a:off x="7222710" y="4409539"/>
            <a:ext cx="3444982" cy="2204788"/>
          </a:xfrm>
          <a:prstGeom prst="rect">
            <a:avLst/>
          </a:prstGeom>
        </p:spPr>
      </p:pic>
      <p:pic>
        <p:nvPicPr>
          <p:cNvPr id="7" name="Slika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693640" y="1001494"/>
            <a:ext cx="3156922" cy="2373134"/>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val="0"/>
              </a:ext>
            </a:extLst>
          </a:blip>
          <a:srcRect l="7071" t="1089" r="10707" b="14526"/>
          <a:stretch/>
        </p:blipFill>
        <p:spPr>
          <a:xfrm rot="5400000">
            <a:off x="9295169" y="1498472"/>
            <a:ext cx="3094577" cy="2387462"/>
          </a:xfrm>
          <a:prstGeom prst="rect">
            <a:avLst/>
          </a:prstGeom>
        </p:spPr>
      </p:pic>
    </p:spTree>
    <p:extLst>
      <p:ext uri="{BB962C8B-B14F-4D97-AF65-F5344CB8AC3E}">
        <p14:creationId xmlns:p14="http://schemas.microsoft.com/office/powerpoint/2010/main" val="11263083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4199" y="318654"/>
            <a:ext cx="8437417" cy="1279969"/>
          </a:xfrm>
        </p:spPr>
        <p:txBody>
          <a:bodyPr>
            <a:normAutofit fontScale="90000"/>
          </a:bodyPr>
          <a:lstStyle/>
          <a:p>
            <a:r>
              <a:rPr lang="sl-SI" sz="1400" b="1" dirty="0" smtClean="0"/>
              <a:t>KOT VIDITE, TUDI VIDAL VSAK DAN PRIDNO DELA ZA ŠOLO. </a:t>
            </a:r>
            <a:br>
              <a:rPr lang="sl-SI" sz="1400" b="1" dirty="0" smtClean="0"/>
            </a:br>
            <a:r>
              <a:rPr lang="sl-SI" sz="1400" b="1" dirty="0" smtClean="0"/>
              <a:t>POSLAL MI JE TUDI POSNETEK, KAKO V PROSTEM ČASU IGRA NOGOMET. </a:t>
            </a:r>
            <a:br>
              <a:rPr lang="sl-SI" sz="1400" b="1" dirty="0" smtClean="0"/>
            </a:br>
            <a:r>
              <a:rPr lang="sl-SI" sz="1400" b="1" dirty="0" smtClean="0"/>
              <a:t>SEVEDA MORA ZDAJ ŽAL IGRATI BREZ SOIGRALCEV. AMPAK, TUDI TAKO GRE, KAJNE VIDAL? </a:t>
            </a:r>
            <a:br>
              <a:rPr lang="sl-SI" sz="1400" b="1" dirty="0" smtClean="0"/>
            </a:br>
            <a:r>
              <a:rPr lang="sl-SI" sz="1400" b="1" dirty="0" smtClean="0"/>
              <a:t>RAD PA TUDI KOLESARI. </a:t>
            </a:r>
            <a:r>
              <a:rPr lang="sl-SI" sz="1400" b="1" dirty="0"/>
              <a:t/>
            </a:r>
            <a:br>
              <a:rPr lang="sl-SI" sz="1400" b="1" dirty="0"/>
            </a:br>
            <a:r>
              <a:rPr lang="sl-SI" sz="1400" b="1" dirty="0"/>
              <a:t>NA TRAMPOLINU </a:t>
            </a:r>
            <a:r>
              <a:rPr lang="sl-SI" sz="1400" b="1" dirty="0" smtClean="0"/>
              <a:t>PA SE MU JE PRIDRUŽIL TUDI NJIHOV VELIKI KUŽA. </a:t>
            </a:r>
            <a:br>
              <a:rPr lang="sl-SI" sz="1400" b="1" dirty="0" smtClean="0"/>
            </a:br>
            <a:r>
              <a:rPr lang="sl-SI" sz="1400" b="1" dirty="0" smtClean="0"/>
              <a:t>VIDAL, SPOROČI NAM, ČE TI BO USPELO, DA GA BOŠ NAUČIL SKAKATI PO TRAMPOLINU.</a:t>
            </a:r>
            <a:br>
              <a:rPr lang="sl-SI" sz="1400" b="1" dirty="0" smtClean="0"/>
            </a:br>
            <a:endParaRPr lang="sl-SI" sz="1400" b="1" dirty="0"/>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l="21818" t="21717" r="18384"/>
          <a:stretch/>
        </p:blipFill>
        <p:spPr>
          <a:xfrm rot="5400000">
            <a:off x="222907" y="1736268"/>
            <a:ext cx="3446482" cy="3383898"/>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l="14344"/>
          <a:stretch/>
        </p:blipFill>
        <p:spPr>
          <a:xfrm rot="5400000">
            <a:off x="3457642" y="2981027"/>
            <a:ext cx="3738444" cy="3273343"/>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val="0"/>
              </a:ext>
            </a:extLst>
          </a:blip>
          <a:srcRect l="27272" t="17138" r="34546" b="9866"/>
          <a:stretch/>
        </p:blipFill>
        <p:spPr>
          <a:xfrm rot="5400000">
            <a:off x="7977146" y="2770831"/>
            <a:ext cx="3053657" cy="4378524"/>
          </a:xfrm>
          <a:prstGeom prst="rect">
            <a:avLst/>
          </a:prstGeom>
        </p:spPr>
      </p:pic>
      <p:pic>
        <p:nvPicPr>
          <p:cNvPr id="7" name="Slika 6"/>
          <p:cNvPicPr>
            <a:picLocks noChangeAspect="1"/>
          </p:cNvPicPr>
          <p:nvPr/>
        </p:nvPicPr>
        <p:blipFill rotWithShape="1">
          <a:blip r:embed="rId5" cstate="print">
            <a:extLst>
              <a:ext uri="{28A0092B-C50C-407E-A947-70E740481C1C}">
                <a14:useLocalDpi xmlns:a14="http://schemas.microsoft.com/office/drawing/2010/main" val="0"/>
              </a:ext>
            </a:extLst>
          </a:blip>
          <a:srcRect l="15556" t="13637" r="38384" b="40572"/>
          <a:stretch/>
        </p:blipFill>
        <p:spPr>
          <a:xfrm rot="5400000">
            <a:off x="6561754" y="569856"/>
            <a:ext cx="3158837" cy="2355274"/>
          </a:xfrm>
          <a:prstGeom prst="rect">
            <a:avLst/>
          </a:prstGeom>
        </p:spPr>
      </p:pic>
      <p:pic>
        <p:nvPicPr>
          <p:cNvPr id="6" name="Slika 5"/>
          <p:cNvPicPr>
            <a:picLocks noChangeAspect="1"/>
          </p:cNvPicPr>
          <p:nvPr/>
        </p:nvPicPr>
        <p:blipFill rotWithShape="1">
          <a:blip r:embed="rId6" cstate="print">
            <a:extLst>
              <a:ext uri="{28A0092B-C50C-407E-A947-70E740481C1C}">
                <a14:useLocalDpi xmlns:a14="http://schemas.microsoft.com/office/drawing/2010/main" val="0"/>
              </a:ext>
            </a:extLst>
          </a:blip>
          <a:srcRect l="28080" t="26296" r="21415" b="20640"/>
          <a:stretch/>
        </p:blipFill>
        <p:spPr>
          <a:xfrm rot="5400000">
            <a:off x="9182670" y="510697"/>
            <a:ext cx="3031165" cy="2388558"/>
          </a:xfrm>
          <a:prstGeom prst="rect">
            <a:avLst/>
          </a:prstGeom>
        </p:spPr>
      </p:pic>
    </p:spTree>
    <p:extLst>
      <p:ext uri="{BB962C8B-B14F-4D97-AF65-F5344CB8AC3E}">
        <p14:creationId xmlns:p14="http://schemas.microsoft.com/office/powerpoint/2010/main" val="351790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rotWithShape="1">
          <a:blip r:embed="rId2" cstate="print">
            <a:extLst>
              <a:ext uri="{28A0092B-C50C-407E-A947-70E740481C1C}">
                <a14:useLocalDpi xmlns:a14="http://schemas.microsoft.com/office/drawing/2010/main" val="0"/>
              </a:ext>
            </a:extLst>
          </a:blip>
          <a:srcRect l="23295" t="16299" r="37500" b="12323"/>
          <a:stretch/>
        </p:blipFill>
        <p:spPr>
          <a:xfrm>
            <a:off x="3419545" y="637309"/>
            <a:ext cx="2735337" cy="2801358"/>
          </a:xfrm>
          <a:prstGeom prst="rect">
            <a:avLst/>
          </a:prstGeom>
        </p:spPr>
      </p:pic>
      <p:sp>
        <p:nvSpPr>
          <p:cNvPr id="2" name="Naslov 1"/>
          <p:cNvSpPr>
            <a:spLocks noGrp="1"/>
          </p:cNvSpPr>
          <p:nvPr>
            <p:ph type="title"/>
          </p:nvPr>
        </p:nvSpPr>
        <p:spPr>
          <a:xfrm>
            <a:off x="297873" y="0"/>
            <a:ext cx="11714018" cy="1025236"/>
          </a:xfrm>
        </p:spPr>
        <p:txBody>
          <a:bodyPr>
            <a:normAutofit fontScale="90000"/>
          </a:bodyPr>
          <a:lstStyle/>
          <a:p>
            <a:r>
              <a:rPr lang="sl-SI" sz="1400" b="1" dirty="0" smtClean="0"/>
              <a:t>TAKO PA Z NASMEŠKOM NA OBRAZU OPRAVLJA SVOJE DOLŽNOSTI NAŠA AMADEJA. OČITNO JI GRE DOBRO OD ROK, POGLEJTE, KAKO SLADKO SE SMEHLJA.  VIDIM, DA TUDI ONA NI POZABILA NA BRANJE KNJIGIC, KAR ME RES ZELO VESELI. </a:t>
            </a:r>
            <a:br>
              <a:rPr lang="sl-SI" sz="1400" b="1" dirty="0" smtClean="0"/>
            </a:br>
            <a:r>
              <a:rPr lang="sl-SI" sz="1400" b="1" dirty="0" smtClean="0"/>
              <a:t>V PROSTEM ČASU PA SE IGRA S SVOJO MUCKO ALI PA SE SPREHAJA </a:t>
            </a:r>
            <a:br>
              <a:rPr lang="sl-SI" sz="1400" b="1" dirty="0" smtClean="0"/>
            </a:br>
            <a:r>
              <a:rPr lang="sl-SI" sz="1400" b="1" dirty="0" smtClean="0"/>
              <a:t>OKROG TROJIŠKEGA JEZERA.</a:t>
            </a:r>
            <a:br>
              <a:rPr lang="sl-SI" sz="1400" b="1" dirty="0" smtClean="0"/>
            </a:br>
            <a:endParaRPr lang="sl-SI" sz="1400" b="1" dirty="0"/>
          </a:p>
        </p:txBody>
      </p:sp>
      <p:pic>
        <p:nvPicPr>
          <p:cNvPr id="3" name="Slika 2"/>
          <p:cNvPicPr>
            <a:picLocks noChangeAspect="1"/>
          </p:cNvPicPr>
          <p:nvPr/>
        </p:nvPicPr>
        <p:blipFill rotWithShape="1">
          <a:blip r:embed="rId3" cstate="print">
            <a:extLst>
              <a:ext uri="{28A0092B-C50C-407E-A947-70E740481C1C}">
                <a14:useLocalDpi xmlns:a14="http://schemas.microsoft.com/office/drawing/2010/main" val="0"/>
              </a:ext>
            </a:extLst>
          </a:blip>
          <a:srcRect t="11111" b="26262"/>
          <a:stretch/>
        </p:blipFill>
        <p:spPr>
          <a:xfrm>
            <a:off x="492187" y="3701893"/>
            <a:ext cx="2834770" cy="3156107"/>
          </a:xfrm>
          <a:prstGeom prst="rect">
            <a:avLst/>
          </a:prstGeom>
        </p:spPr>
      </p:pic>
      <p:pic>
        <p:nvPicPr>
          <p:cNvPr id="4" name="Slika 3"/>
          <p:cNvPicPr>
            <a:picLocks noChangeAspect="1"/>
          </p:cNvPicPr>
          <p:nvPr/>
        </p:nvPicPr>
        <p:blipFill rotWithShape="1">
          <a:blip r:embed="rId4" cstate="print">
            <a:extLst>
              <a:ext uri="{28A0092B-C50C-407E-A947-70E740481C1C}">
                <a14:useLocalDpi xmlns:a14="http://schemas.microsoft.com/office/drawing/2010/main" val="0"/>
              </a:ext>
            </a:extLst>
          </a:blip>
          <a:srcRect t="13131" b="25859"/>
          <a:stretch/>
        </p:blipFill>
        <p:spPr>
          <a:xfrm>
            <a:off x="165631" y="838200"/>
            <a:ext cx="2570018" cy="2787504"/>
          </a:xfrm>
          <a:prstGeom prst="rect">
            <a:avLst/>
          </a:prstGeom>
        </p:spPr>
      </p:pic>
      <p:pic>
        <p:nvPicPr>
          <p:cNvPr id="6" name="Slika 5"/>
          <p:cNvPicPr>
            <a:picLocks noChangeAspect="1"/>
          </p:cNvPicPr>
          <p:nvPr/>
        </p:nvPicPr>
        <p:blipFill rotWithShape="1">
          <a:blip r:embed="rId5">
            <a:extLst>
              <a:ext uri="{28A0092B-C50C-407E-A947-70E740481C1C}">
                <a14:useLocalDpi xmlns:a14="http://schemas.microsoft.com/office/drawing/2010/main" val="0"/>
              </a:ext>
            </a:extLst>
          </a:blip>
          <a:srcRect l="359" t="-606" r="-359" b="20807"/>
          <a:stretch/>
        </p:blipFill>
        <p:spPr>
          <a:xfrm>
            <a:off x="7957000" y="1282472"/>
            <a:ext cx="3857625" cy="5472545"/>
          </a:xfrm>
          <a:prstGeom prst="rect">
            <a:avLst/>
          </a:prstGeom>
        </p:spPr>
      </p:pic>
      <p:pic>
        <p:nvPicPr>
          <p:cNvPr id="7" name="Slika 6"/>
          <p:cNvPicPr>
            <a:picLocks noChangeAspect="1"/>
          </p:cNvPicPr>
          <p:nvPr/>
        </p:nvPicPr>
        <p:blipFill rotWithShape="1">
          <a:blip r:embed="rId6">
            <a:extLst>
              <a:ext uri="{28A0092B-C50C-407E-A947-70E740481C1C}">
                <a14:useLocalDpi xmlns:a14="http://schemas.microsoft.com/office/drawing/2010/main" val="0"/>
              </a:ext>
            </a:extLst>
          </a:blip>
          <a:srcRect l="14085" t="25050" b="27273"/>
          <a:stretch/>
        </p:blipFill>
        <p:spPr>
          <a:xfrm>
            <a:off x="4228016" y="3485345"/>
            <a:ext cx="3314267" cy="3269672"/>
          </a:xfrm>
          <a:prstGeom prst="rect">
            <a:avLst/>
          </a:prstGeom>
        </p:spPr>
      </p:pic>
    </p:spTree>
    <p:extLst>
      <p:ext uri="{BB962C8B-B14F-4D97-AF65-F5344CB8AC3E}">
        <p14:creationId xmlns:p14="http://schemas.microsoft.com/office/powerpoint/2010/main" val="11378710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63665" y="146359"/>
            <a:ext cx="7938226" cy="1239095"/>
          </a:xfrm>
        </p:spPr>
        <p:txBody>
          <a:bodyPr>
            <a:noAutofit/>
          </a:bodyPr>
          <a:lstStyle/>
          <a:p>
            <a:r>
              <a:rPr lang="sl-SI" sz="1400" b="1" dirty="0" smtClean="0"/>
              <a:t>TUDI  PATRIKU OČITNO </a:t>
            </a:r>
            <a:r>
              <a:rPr lang="sl-SI" sz="1400" b="1" dirty="0"/>
              <a:t>GRE </a:t>
            </a:r>
            <a:r>
              <a:rPr lang="sl-SI" sz="1400" b="1" dirty="0" smtClean="0"/>
              <a:t>VSE PO MASLU. VIDIM, DA SE IGRA S SESTAVLJANKO. </a:t>
            </a:r>
            <a:br>
              <a:rPr lang="sl-SI" sz="1400" b="1" dirty="0" smtClean="0"/>
            </a:br>
            <a:r>
              <a:rPr lang="sl-SI" sz="1400" b="1" dirty="0" smtClean="0"/>
              <a:t>TO JE ZELO DOBRA ZAPOSLITEV, SAJ TAKO URI SVOJO KONCENTRACIJO. </a:t>
            </a:r>
            <a:br>
              <a:rPr lang="sl-SI" sz="1400" b="1" dirty="0" smtClean="0"/>
            </a:br>
            <a:r>
              <a:rPr lang="sl-SI" sz="1400" b="1" dirty="0" smtClean="0"/>
              <a:t>V PROSTEM ČASU  PA PATRIK RAD KOLESARI.  KJE PA JE ČELADA?</a:t>
            </a:r>
            <a:br>
              <a:rPr lang="sl-SI" sz="1400" b="1" dirty="0" smtClean="0"/>
            </a:br>
            <a:r>
              <a:rPr lang="sl-SI" sz="1400" b="1" dirty="0" smtClean="0"/>
              <a:t>SEVEDA PA V TEH DNEH OSTANE TUDI VELIKO ČASA ZA CRKLJANJE.  PRAV JE TAKO. </a:t>
            </a:r>
            <a:br>
              <a:rPr lang="sl-SI" sz="1400" b="1" dirty="0" smtClean="0"/>
            </a:br>
            <a:r>
              <a:rPr lang="sl-SI" sz="1400" b="1" dirty="0" smtClean="0"/>
              <a:t>LE IZKORISTI TE TRENUTKE ZA LEPE  STVARI. </a:t>
            </a:r>
            <a:endParaRPr lang="sl-SI" sz="1400" b="1" dirty="0"/>
          </a:p>
        </p:txBody>
      </p:sp>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6862" y="2054660"/>
            <a:ext cx="2911764" cy="2183823"/>
          </a:xfrm>
          <a:prstGeom prst="rect">
            <a:avLst/>
          </a:prstGeom>
        </p:spPr>
      </p:pic>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57891" y="3722809"/>
            <a:ext cx="2930236" cy="2197677"/>
          </a:xfrm>
          <a:prstGeom prst="rect">
            <a:avLst/>
          </a:prstGeom>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109004" y="2773507"/>
            <a:ext cx="3299691" cy="2474768"/>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val="0"/>
              </a:ext>
            </a:extLst>
          </a:blip>
          <a:srcRect l="11515" t="14175" r="28687" b="20101"/>
          <a:stretch/>
        </p:blipFill>
        <p:spPr>
          <a:xfrm rot="5400000">
            <a:off x="8113877" y="428333"/>
            <a:ext cx="3210170" cy="2646222"/>
          </a:xfrm>
          <a:prstGeom prst="rect">
            <a:avLst/>
          </a:prstGeom>
        </p:spPr>
      </p:pic>
      <p:pic>
        <p:nvPicPr>
          <p:cNvPr id="7" name="Slika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231468" y="3957018"/>
            <a:ext cx="3053782" cy="2290336"/>
          </a:xfrm>
          <a:prstGeom prst="rect">
            <a:avLst/>
          </a:prstGeom>
        </p:spPr>
      </p:pic>
    </p:spTree>
    <p:extLst>
      <p:ext uri="{BB962C8B-B14F-4D97-AF65-F5344CB8AC3E}">
        <p14:creationId xmlns:p14="http://schemas.microsoft.com/office/powerpoint/2010/main" val="4038694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1400" b="1" dirty="0" smtClean="0"/>
              <a:t>UPAM, DA TUDI LUNA SPROTI OPRAVLJA SVOJE ŠOLSKE DOLŽNOSTI. POSLALA PA MI JE FOTOGRAFIJE, NA KATERIH VIDIMO, DA SVOJ PROSTI ČAS PREŽIVLJA V DRUŽBI KOKOŠK, OB TEM ŠE MALCE ZAPLEŠE IN NARIŠE KAKŠNO UMETNIJO. </a:t>
            </a:r>
            <a:endParaRPr lang="sl-SI" sz="1400" b="1" dirty="0"/>
          </a:p>
        </p:txBody>
      </p:sp>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6754" y="2282534"/>
            <a:ext cx="3851564" cy="2888673"/>
          </a:xfrm>
          <a:prstGeom prst="rect">
            <a:avLst/>
          </a:prstGeom>
        </p:spPr>
      </p:pic>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719946" y="2880014"/>
            <a:ext cx="3865418" cy="2899064"/>
          </a:xfrm>
          <a:prstGeom prst="rect">
            <a:avLst/>
          </a:prstGeom>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780771" y="2518353"/>
            <a:ext cx="3853873" cy="2890405"/>
          </a:xfrm>
          <a:prstGeom prst="rect">
            <a:avLst/>
          </a:prstGeom>
        </p:spPr>
      </p:pic>
    </p:spTree>
    <p:extLst>
      <p:ext uri="{BB962C8B-B14F-4D97-AF65-F5344CB8AC3E}">
        <p14:creationId xmlns:p14="http://schemas.microsoft.com/office/powerpoint/2010/main" val="15400916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04509" y="0"/>
            <a:ext cx="10515600" cy="692727"/>
          </a:xfrm>
        </p:spPr>
        <p:txBody>
          <a:bodyPr>
            <a:normAutofit/>
          </a:bodyPr>
          <a:lstStyle/>
          <a:p>
            <a:r>
              <a:rPr lang="sl-SI" sz="1400" b="1" dirty="0" smtClean="0"/>
              <a:t>NEJC MI SPOROČA, DA Z VESELJEM OPRAVLJA VSE ZADANE NALOGE. PA NE SAMO TO. POGLEJTE GA, KAKO JE PRIDEN. ATIJU JE POMAGAL PRI IZDELAVI MIZE, MAMI PA POMAGA PRI KUHANJU. VZEL PA SI JE </a:t>
            </a:r>
            <a:r>
              <a:rPr lang="sl-SI" sz="1400" b="1" dirty="0"/>
              <a:t>ČAS TUDI ZAME </a:t>
            </a:r>
            <a:r>
              <a:rPr lang="sl-SI" sz="1400" b="1" dirty="0" smtClean="0"/>
              <a:t>IN MI NAPISAL PISMO. ZELO SEM GA BILA VESELA.</a:t>
            </a:r>
            <a:endParaRPr lang="sl-SI" sz="1400" b="1" dirty="0"/>
          </a:p>
        </p:txBody>
      </p:sp>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6711" y="1285319"/>
            <a:ext cx="3864310" cy="2898233"/>
          </a:xfrm>
          <a:prstGeom prst="rect">
            <a:avLst/>
          </a:prstGeom>
        </p:spPr>
      </p:pic>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38551" y="1641971"/>
            <a:ext cx="3890819" cy="2918114"/>
          </a:xfrm>
          <a:prstGeom prst="rect">
            <a:avLst/>
          </a:prstGeom>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065298" y="4003098"/>
            <a:ext cx="3262745" cy="2447059"/>
          </a:xfrm>
          <a:prstGeom prst="rect">
            <a:avLst/>
          </a:prstGeom>
        </p:spPr>
      </p:pic>
      <p:pic>
        <p:nvPicPr>
          <p:cNvPr id="6" name="Slika 5"/>
          <p:cNvPicPr>
            <a:picLocks noChangeAspect="1"/>
          </p:cNvPicPr>
          <p:nvPr/>
        </p:nvPicPr>
        <p:blipFill rotWithShape="1">
          <a:blip r:embed="rId5"/>
          <a:srcRect l="35944" t="20170" r="36051" b="10511"/>
          <a:stretch/>
        </p:blipFill>
        <p:spPr>
          <a:xfrm>
            <a:off x="8047721" y="984435"/>
            <a:ext cx="4111110" cy="5721165"/>
          </a:xfrm>
          <a:prstGeom prst="rect">
            <a:avLst/>
          </a:prstGeom>
        </p:spPr>
      </p:pic>
    </p:spTree>
    <p:extLst>
      <p:ext uri="{BB962C8B-B14F-4D97-AF65-F5344CB8AC3E}">
        <p14:creationId xmlns:p14="http://schemas.microsoft.com/office/powerpoint/2010/main" val="12871947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3184" y="69680"/>
            <a:ext cx="10515600" cy="610597"/>
          </a:xfrm>
        </p:spPr>
        <p:txBody>
          <a:bodyPr>
            <a:normAutofit/>
          </a:bodyPr>
          <a:lstStyle/>
          <a:p>
            <a:r>
              <a:rPr lang="sl-SI" sz="1400" b="1" dirty="0" smtClean="0"/>
              <a:t>TUDI ZOJA JE NASMEJANA OB REŠEVANJU ŠOLSKIH NALOG, KAR ME ZELO VESELI. ČAS PA JI OSTANE TUDI ZA </a:t>
            </a:r>
            <a:br>
              <a:rPr lang="sl-SI" sz="1400" b="1" dirty="0" smtClean="0"/>
            </a:br>
            <a:r>
              <a:rPr lang="sl-SI" sz="1400" b="1" dirty="0" smtClean="0"/>
              <a:t>SPREHODE V NARAVO, KARTANJE, LIKOVNO USTVARJANJE IN DRUŽENJE Z BRATCEM.  </a:t>
            </a:r>
            <a:endParaRPr lang="sl-SI" sz="1400" b="1" dirty="0"/>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l="14713" t="19595" r="19562" b="13132"/>
          <a:stretch/>
        </p:blipFill>
        <p:spPr>
          <a:xfrm>
            <a:off x="8487638" y="69680"/>
            <a:ext cx="3061856" cy="4178682"/>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val="0"/>
              </a:ext>
            </a:extLst>
          </a:blip>
          <a:srcRect l="3333" t="8283" r="2121" b="9697"/>
          <a:stretch/>
        </p:blipFill>
        <p:spPr>
          <a:xfrm>
            <a:off x="7169726" y="4665264"/>
            <a:ext cx="3370116" cy="2192736"/>
          </a:xfrm>
          <a:prstGeom prst="rect">
            <a:avLst/>
          </a:prstGeom>
        </p:spPr>
      </p:pic>
      <p:pic>
        <p:nvPicPr>
          <p:cNvPr id="7" name="Slika 6"/>
          <p:cNvPicPr>
            <a:picLocks noChangeAspect="1"/>
          </p:cNvPicPr>
          <p:nvPr/>
        </p:nvPicPr>
        <p:blipFill rotWithShape="1">
          <a:blip r:embed="rId4" cstate="print">
            <a:extLst>
              <a:ext uri="{28A0092B-C50C-407E-A947-70E740481C1C}">
                <a14:useLocalDpi xmlns:a14="http://schemas.microsoft.com/office/drawing/2010/main" val="0"/>
              </a:ext>
            </a:extLst>
          </a:blip>
          <a:srcRect l="19023" t="19192" r="22256" b="30303"/>
          <a:stretch/>
        </p:blipFill>
        <p:spPr>
          <a:xfrm>
            <a:off x="4939144" y="1097179"/>
            <a:ext cx="3020292" cy="3463636"/>
          </a:xfrm>
          <a:prstGeom prst="rect">
            <a:avLst/>
          </a:prstGeom>
        </p:spPr>
      </p:pic>
      <p:pic>
        <p:nvPicPr>
          <p:cNvPr id="8" name="Slika 7"/>
          <p:cNvPicPr>
            <a:picLocks noChangeAspect="1"/>
          </p:cNvPicPr>
          <p:nvPr/>
        </p:nvPicPr>
        <p:blipFill rotWithShape="1">
          <a:blip r:embed="rId5" cstate="print">
            <a:extLst>
              <a:ext uri="{28A0092B-C50C-407E-A947-70E740481C1C}">
                <a14:useLocalDpi xmlns:a14="http://schemas.microsoft.com/office/drawing/2010/main" val="0"/>
              </a:ext>
            </a:extLst>
          </a:blip>
          <a:srcRect l="12559" t="5253" r="14983" b="22222"/>
          <a:stretch/>
        </p:blipFill>
        <p:spPr>
          <a:xfrm>
            <a:off x="173184" y="1269614"/>
            <a:ext cx="2466109" cy="3291201"/>
          </a:xfrm>
          <a:prstGeom prst="rect">
            <a:avLst/>
          </a:prstGeom>
        </p:spPr>
      </p:pic>
      <p:pic>
        <p:nvPicPr>
          <p:cNvPr id="9" name="Slika 8"/>
          <p:cNvPicPr>
            <a:picLocks noChangeAspect="1"/>
          </p:cNvPicPr>
          <p:nvPr/>
        </p:nvPicPr>
        <p:blipFill rotWithShape="1">
          <a:blip r:embed="rId6" cstate="print">
            <a:extLst>
              <a:ext uri="{28A0092B-C50C-407E-A947-70E740481C1C}">
                <a14:useLocalDpi xmlns:a14="http://schemas.microsoft.com/office/drawing/2010/main" val="0"/>
              </a:ext>
            </a:extLst>
          </a:blip>
          <a:srcRect l="14175" r="10404" b="31111"/>
          <a:stretch/>
        </p:blipFill>
        <p:spPr>
          <a:xfrm>
            <a:off x="1918854" y="3450189"/>
            <a:ext cx="2824596" cy="3439954"/>
          </a:xfrm>
          <a:prstGeom prst="rect">
            <a:avLst/>
          </a:prstGeom>
        </p:spPr>
      </p:pic>
    </p:spTree>
    <p:extLst>
      <p:ext uri="{BB962C8B-B14F-4D97-AF65-F5344CB8AC3E}">
        <p14:creationId xmlns:p14="http://schemas.microsoft.com/office/powerpoint/2010/main" val="39284059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618510" y="221674"/>
            <a:ext cx="9240982" cy="513052"/>
          </a:xfrm>
        </p:spPr>
        <p:txBody>
          <a:bodyPr>
            <a:normAutofit/>
          </a:bodyPr>
          <a:lstStyle/>
          <a:p>
            <a:r>
              <a:rPr lang="sl-SI" sz="1400" b="1" dirty="0" smtClean="0"/>
              <a:t>NAJA SE UČI ORIENTIRATI V NARAVI, REŠUJE NALOGE ZA ŠOLO TER SE PREIZKUŠA  V VLOGI UČITELJICE, KOLESARI, IGRA SE  V NARAVI IN CELO VRTNARI…  DELOVNA, TAKO KOT ZMERAJ!</a:t>
            </a:r>
            <a:endParaRPr lang="sl-SI" sz="1400" b="1" dirty="0"/>
          </a:p>
        </p:txBody>
      </p:sp>
      <p:pic>
        <p:nvPicPr>
          <p:cNvPr id="3" name="Slika 2" descr="C:\Users\M\Downloads\Photos (10)\20200317_154036.jpg"/>
          <p:cNvPicPr/>
          <p:nvPr/>
        </p:nvPicPr>
        <p:blipFill rotWithShape="1">
          <a:blip r:embed="rId2" cstate="print">
            <a:extLst>
              <a:ext uri="{28A0092B-C50C-407E-A947-70E740481C1C}">
                <a14:useLocalDpi xmlns:a14="http://schemas.microsoft.com/office/drawing/2010/main" val="0"/>
              </a:ext>
            </a:extLst>
          </a:blip>
          <a:srcRect l="16207" t="38615" r="25122"/>
          <a:stretch/>
        </p:blipFill>
        <p:spPr bwMode="auto">
          <a:xfrm>
            <a:off x="275846" y="221674"/>
            <a:ext cx="2202872" cy="3053571"/>
          </a:xfrm>
          <a:prstGeom prst="rect">
            <a:avLst/>
          </a:prstGeom>
          <a:noFill/>
          <a:ln>
            <a:noFill/>
          </a:ln>
        </p:spPr>
      </p:pic>
      <p:pic>
        <p:nvPicPr>
          <p:cNvPr id="4" name="Slika 3" descr="C:\Users\M\Downloads\Photos (10)\20200317_09585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712" y="478200"/>
            <a:ext cx="4098925" cy="2936729"/>
          </a:xfrm>
          <a:prstGeom prst="rect">
            <a:avLst/>
          </a:prstGeom>
          <a:noFill/>
          <a:ln>
            <a:noFill/>
          </a:ln>
        </p:spPr>
      </p:pic>
      <p:pic>
        <p:nvPicPr>
          <p:cNvPr id="6" name="Slika 5" descr="C:\Users\M\Downloads\Photos (10)\20200320_10305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2266" y="3089563"/>
            <a:ext cx="2783667" cy="3739804"/>
          </a:xfrm>
          <a:prstGeom prst="rect">
            <a:avLst/>
          </a:prstGeom>
          <a:noFill/>
          <a:ln>
            <a:noFill/>
          </a:ln>
        </p:spPr>
      </p:pic>
      <p:pic>
        <p:nvPicPr>
          <p:cNvPr id="7" name="Slika 6" descr="C:\Users\M\Downloads\Photos (10)\20200317_160021.jpg"/>
          <p:cNvPicPr/>
          <p:nvPr/>
        </p:nvPicPr>
        <p:blipFill rotWithShape="1">
          <a:blip r:embed="rId5" cstate="print">
            <a:extLst>
              <a:ext uri="{28A0092B-C50C-407E-A947-70E740481C1C}">
                <a14:useLocalDpi xmlns:a14="http://schemas.microsoft.com/office/drawing/2010/main" val="0"/>
              </a:ext>
            </a:extLst>
          </a:blip>
          <a:srcRect l="25197" t="28673" r="28190" b="2886"/>
          <a:stretch/>
        </p:blipFill>
        <p:spPr bwMode="auto">
          <a:xfrm>
            <a:off x="469187" y="3352800"/>
            <a:ext cx="1816189" cy="3213331"/>
          </a:xfrm>
          <a:prstGeom prst="rect">
            <a:avLst/>
          </a:prstGeom>
          <a:noFill/>
          <a:ln>
            <a:noFill/>
          </a:ln>
        </p:spPr>
      </p:pic>
      <p:pic>
        <p:nvPicPr>
          <p:cNvPr id="8" name="Slika 7" descr="C:\Users\M\Downloads\Photos (11)\20200320_142124.jpg"/>
          <p:cNvPicPr/>
          <p:nvPr/>
        </p:nvPicPr>
        <p:blipFill rotWithShape="1">
          <a:blip r:embed="rId6" cstate="print">
            <a:extLst>
              <a:ext uri="{28A0092B-C50C-407E-A947-70E740481C1C}">
                <a14:useLocalDpi xmlns:a14="http://schemas.microsoft.com/office/drawing/2010/main" val="0"/>
              </a:ext>
            </a:extLst>
          </a:blip>
          <a:srcRect t="21746"/>
          <a:stretch/>
        </p:blipFill>
        <p:spPr bwMode="auto">
          <a:xfrm>
            <a:off x="9760816" y="3477491"/>
            <a:ext cx="2098675" cy="3380509"/>
          </a:xfrm>
          <a:prstGeom prst="rect">
            <a:avLst/>
          </a:prstGeom>
          <a:noFill/>
          <a:ln>
            <a:noFill/>
          </a:ln>
        </p:spPr>
      </p:pic>
      <p:pic>
        <p:nvPicPr>
          <p:cNvPr id="9" name="Slika 8" descr="C:\Users\M\Downloads\Photos (10)\20200318_142905.jpg"/>
          <p:cNvPicPr/>
          <p:nvPr/>
        </p:nvPicPr>
        <p:blipFill rotWithShape="1">
          <a:blip r:embed="rId7" cstate="print">
            <a:extLst>
              <a:ext uri="{28A0092B-C50C-407E-A947-70E740481C1C}">
                <a14:useLocalDpi xmlns:a14="http://schemas.microsoft.com/office/drawing/2010/main" val="0"/>
              </a:ext>
            </a:extLst>
          </a:blip>
          <a:srcRect t="20014" b="2887"/>
          <a:stretch/>
        </p:blipFill>
        <p:spPr bwMode="auto">
          <a:xfrm>
            <a:off x="6280299" y="3527339"/>
            <a:ext cx="3239770" cy="3330661"/>
          </a:xfrm>
          <a:prstGeom prst="rect">
            <a:avLst/>
          </a:prstGeom>
          <a:noFill/>
          <a:ln>
            <a:noFill/>
          </a:ln>
        </p:spPr>
      </p:pic>
      <p:pic>
        <p:nvPicPr>
          <p:cNvPr id="10" name="Slika 9" descr="C:\Users\M\Downloads\Photos (10)\20200320_082806.jpg"/>
          <p:cNvPicPr/>
          <p:nvPr/>
        </p:nvPicPr>
        <p:blipFill rotWithShape="1">
          <a:blip r:embed="rId8" cstate="print">
            <a:extLst>
              <a:ext uri="{28A0092B-C50C-407E-A947-70E740481C1C}">
                <a14:useLocalDpi xmlns:a14="http://schemas.microsoft.com/office/drawing/2010/main" val="0"/>
              </a:ext>
            </a:extLst>
          </a:blip>
          <a:srcRect t="28031" b="20655"/>
          <a:stretch/>
        </p:blipFill>
        <p:spPr bwMode="auto">
          <a:xfrm>
            <a:off x="3186723" y="803781"/>
            <a:ext cx="3239770" cy="2216727"/>
          </a:xfrm>
          <a:prstGeom prst="rect">
            <a:avLst/>
          </a:prstGeom>
          <a:noFill/>
          <a:ln>
            <a:noFill/>
          </a:ln>
        </p:spPr>
      </p:pic>
    </p:spTree>
    <p:extLst>
      <p:ext uri="{BB962C8B-B14F-4D97-AF65-F5344CB8AC3E}">
        <p14:creationId xmlns:p14="http://schemas.microsoft.com/office/powerpoint/2010/main" val="12909910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13509" y="128963"/>
            <a:ext cx="10515600" cy="662781"/>
          </a:xfrm>
        </p:spPr>
        <p:txBody>
          <a:bodyPr>
            <a:normAutofit/>
          </a:bodyPr>
          <a:lstStyle/>
          <a:p>
            <a:r>
              <a:rPr lang="sl-SI" sz="1400" b="1" dirty="0" smtClean="0"/>
              <a:t>MIRIJAM PRIDNO REŠUJE ŠOLSKE NALOGE V DELOVNIH ZVEZKIH IN NA RAČUNALNIKU, V PROSTEM ČASU PA SE IGRA S SVOJO MUCKO. OČITNO RADA ZAHAJA TUDI NA SPREHODE V GOZD. IN, ČE JE SPREHOD MALCE DALJŠI, POSTANE PRAV POŠTENO LAČNA. DOBER TEK.</a:t>
            </a:r>
            <a:endParaRPr lang="sl-SI" sz="1400" b="1" dirty="0"/>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l="19394" t="24411" r="23839" b="14714"/>
          <a:stretch/>
        </p:blipFill>
        <p:spPr>
          <a:xfrm rot="5400000">
            <a:off x="3392289" y="1147388"/>
            <a:ext cx="3634035" cy="2922747"/>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l="20202" t="4209" r="2828" b="6094"/>
          <a:stretch/>
        </p:blipFill>
        <p:spPr>
          <a:xfrm rot="5400000">
            <a:off x="19248" y="1961248"/>
            <a:ext cx="3747247" cy="3275153"/>
          </a:xfrm>
          <a:prstGeom prst="rect">
            <a:avLst/>
          </a:prstGeom>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487602" y="1539659"/>
            <a:ext cx="4094019" cy="3070514"/>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val="0"/>
              </a:ext>
            </a:extLst>
          </a:blip>
          <a:srcRect l="11873" t="21666"/>
          <a:stretch/>
        </p:blipFill>
        <p:spPr>
          <a:xfrm>
            <a:off x="6292241" y="3199433"/>
            <a:ext cx="3245748" cy="3844985"/>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val="0"/>
              </a:ext>
            </a:extLst>
          </a:blip>
          <a:srcRect l="30101" t="26296" r="28687" b="32761"/>
          <a:stretch/>
        </p:blipFill>
        <p:spPr>
          <a:xfrm rot="5400000">
            <a:off x="2782930" y="4336955"/>
            <a:ext cx="3047905" cy="2270986"/>
          </a:xfrm>
          <a:prstGeom prst="rect">
            <a:avLst/>
          </a:prstGeom>
        </p:spPr>
      </p:pic>
    </p:spTree>
    <p:extLst>
      <p:ext uri="{BB962C8B-B14F-4D97-AF65-F5344CB8AC3E}">
        <p14:creationId xmlns:p14="http://schemas.microsoft.com/office/powerpoint/2010/main" val="36532619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5350" y="895470"/>
            <a:ext cx="5265024" cy="2559387"/>
          </a:xfrm>
          <a:prstGeom prst="rect">
            <a:avLst/>
          </a:prstGeom>
        </p:spPr>
      </p:pic>
      <p:pic>
        <p:nvPicPr>
          <p:cNvPr id="8" name="Slika 7"/>
          <p:cNvPicPr>
            <a:picLocks noChangeAspect="1"/>
          </p:cNvPicPr>
          <p:nvPr/>
        </p:nvPicPr>
        <p:blipFill rotWithShape="1">
          <a:blip r:embed="rId3" cstate="print">
            <a:extLst>
              <a:ext uri="{28A0092B-C50C-407E-A947-70E740481C1C}">
                <a14:useLocalDpi xmlns:a14="http://schemas.microsoft.com/office/drawing/2010/main" val="0"/>
              </a:ext>
            </a:extLst>
          </a:blip>
          <a:srcRect l="17882" t="2485" r="28571"/>
          <a:stretch/>
        </p:blipFill>
        <p:spPr>
          <a:xfrm rot="5400000">
            <a:off x="5112174" y="2575346"/>
            <a:ext cx="2698901" cy="2389227"/>
          </a:xfrm>
          <a:prstGeom prst="rect">
            <a:avLst/>
          </a:prstGeom>
        </p:spPr>
      </p:pic>
      <p:sp>
        <p:nvSpPr>
          <p:cNvPr id="2" name="Naslov 1"/>
          <p:cNvSpPr>
            <a:spLocks noGrp="1"/>
          </p:cNvSpPr>
          <p:nvPr>
            <p:ph type="title"/>
          </p:nvPr>
        </p:nvSpPr>
        <p:spPr>
          <a:xfrm>
            <a:off x="165083" y="-4195"/>
            <a:ext cx="10515600" cy="1325563"/>
          </a:xfrm>
        </p:spPr>
        <p:txBody>
          <a:bodyPr>
            <a:normAutofit/>
          </a:bodyPr>
          <a:lstStyle/>
          <a:p>
            <a:r>
              <a:rPr lang="sl-SI" sz="1400" b="1" dirty="0" smtClean="0"/>
              <a:t>ELI MI JE V SVOJEM SPOROČILU NAPISALA, DA UŽIVA DOMA, SPI, </a:t>
            </a:r>
            <a:r>
              <a:rPr lang="sl-SI" sz="1400" b="1" dirty="0" smtClean="0"/>
              <a:t>DOKLER </a:t>
            </a:r>
            <a:r>
              <a:rPr lang="sl-SI" sz="1400" b="1" dirty="0" smtClean="0"/>
              <a:t>HOČE</a:t>
            </a:r>
            <a:r>
              <a:rPr lang="sl-SI" sz="1400" b="1" dirty="0" smtClean="0"/>
              <a:t>, POTEM PA DELA ZA ŠOLO IN BERE KNJIGE. NARISALA JE VILO ZDRAVILICO, DA ČIMPREJ OZDRAVI VSE BOLNE.  LEPO, ELI, DA BOLNIM POŠILJAŠ POZITIVNE MISLI.</a:t>
            </a:r>
            <a:br>
              <a:rPr lang="sl-SI" sz="1400" b="1" dirty="0" smtClean="0"/>
            </a:br>
            <a:r>
              <a:rPr lang="sl-SI" sz="1400" b="1" dirty="0" smtClean="0"/>
              <a:t>OB ZEMLJEVIDU PA ELI OČITNO SPOZNAVA NOVE DRŽAVE IN VERJETNO S STARŠI NAČRTUJE KAKŠNO NOVO POTOVANJE (SEVEDA, KO BO NEVARNOST KORONAVIRUSA MIMO).</a:t>
            </a:r>
            <a:br>
              <a:rPr lang="sl-SI" sz="1400" b="1" dirty="0" smtClean="0"/>
            </a:br>
            <a:r>
              <a:rPr lang="sl-SI" sz="1400" b="1" dirty="0" smtClean="0"/>
              <a:t>VESELA SEM, DA JE </a:t>
            </a:r>
            <a:r>
              <a:rPr lang="sl-SI" sz="1400" b="1" dirty="0"/>
              <a:t>NAŠLA ČAS TUDI ZAME </a:t>
            </a:r>
            <a:r>
              <a:rPr lang="sl-SI" sz="1400" b="1" dirty="0" smtClean="0"/>
              <a:t>IN MI NAPISALA PISMO. HVALA, ELI.</a:t>
            </a:r>
            <a:endParaRPr lang="sl-SI" sz="1400" b="1" dirty="0"/>
          </a:p>
        </p:txBody>
      </p:sp>
      <p:pic>
        <p:nvPicPr>
          <p:cNvPr id="3" name="Slika 2"/>
          <p:cNvPicPr>
            <a:picLocks noChangeAspect="1"/>
          </p:cNvPicPr>
          <p:nvPr/>
        </p:nvPicPr>
        <p:blipFill rotWithShape="1">
          <a:blip r:embed="rId4" cstate="print">
            <a:extLst>
              <a:ext uri="{28A0092B-C50C-407E-A947-70E740481C1C}">
                <a14:useLocalDpi xmlns:a14="http://schemas.microsoft.com/office/drawing/2010/main" val="0"/>
              </a:ext>
            </a:extLst>
          </a:blip>
          <a:srcRect l="19318" t="6870" r="17159" b="22299"/>
          <a:stretch/>
        </p:blipFill>
        <p:spPr>
          <a:xfrm>
            <a:off x="2569870" y="1527922"/>
            <a:ext cx="3661929" cy="1984910"/>
          </a:xfrm>
          <a:prstGeom prst="rect">
            <a:avLst/>
          </a:prstGeom>
        </p:spPr>
      </p:pic>
      <p:pic>
        <p:nvPicPr>
          <p:cNvPr id="5" name="Slika 4"/>
          <p:cNvPicPr>
            <a:picLocks noChangeAspect="1"/>
          </p:cNvPicPr>
          <p:nvPr/>
        </p:nvPicPr>
        <p:blipFill rotWithShape="1">
          <a:blip r:embed="rId5" cstate="print">
            <a:extLst>
              <a:ext uri="{28A0092B-C50C-407E-A947-70E740481C1C}">
                <a14:useLocalDpi xmlns:a14="http://schemas.microsoft.com/office/drawing/2010/main" val="0"/>
              </a:ext>
            </a:extLst>
          </a:blip>
          <a:srcRect t="3773" r="7159" b="47312"/>
          <a:stretch/>
        </p:blipFill>
        <p:spPr>
          <a:xfrm>
            <a:off x="229825" y="5148388"/>
            <a:ext cx="6575338" cy="1584920"/>
          </a:xfrm>
          <a:prstGeom prst="rect">
            <a:avLst/>
          </a:prstGeom>
        </p:spPr>
      </p:pic>
      <p:pic>
        <p:nvPicPr>
          <p:cNvPr id="6" name="Slika 5"/>
          <p:cNvPicPr>
            <a:picLocks noChangeAspect="1"/>
          </p:cNvPicPr>
          <p:nvPr/>
        </p:nvPicPr>
        <p:blipFill rotWithShape="1">
          <a:blip r:embed="rId6" cstate="print">
            <a:extLst>
              <a:ext uri="{28A0092B-C50C-407E-A947-70E740481C1C}">
                <a14:useLocalDpi xmlns:a14="http://schemas.microsoft.com/office/drawing/2010/main" val="0"/>
              </a:ext>
            </a:extLst>
          </a:blip>
          <a:srcRect l="14950" t="34624" r="49495" b="2078"/>
          <a:stretch/>
        </p:blipFill>
        <p:spPr>
          <a:xfrm rot="5400000">
            <a:off x="-15516" y="2355764"/>
            <a:ext cx="2683744" cy="2322545"/>
          </a:xfrm>
          <a:prstGeom prst="rect">
            <a:avLst/>
          </a:prstGeom>
        </p:spPr>
      </p:pic>
      <p:pic>
        <p:nvPicPr>
          <p:cNvPr id="7" name="Slika 6"/>
          <p:cNvPicPr>
            <a:picLocks noChangeAspect="1"/>
          </p:cNvPicPr>
          <p:nvPr/>
        </p:nvPicPr>
        <p:blipFill rotWithShape="1">
          <a:blip r:embed="rId7" cstate="print">
            <a:extLst>
              <a:ext uri="{28A0092B-C50C-407E-A947-70E740481C1C}">
                <a14:useLocalDpi xmlns:a14="http://schemas.microsoft.com/office/drawing/2010/main" val="0"/>
              </a:ext>
            </a:extLst>
          </a:blip>
          <a:srcRect l="23409" t="10376" r="27387" b="11311"/>
          <a:stretch/>
        </p:blipFill>
        <p:spPr>
          <a:xfrm>
            <a:off x="7942919" y="3706699"/>
            <a:ext cx="3726873" cy="2883377"/>
          </a:xfrm>
          <a:prstGeom prst="rect">
            <a:avLst/>
          </a:prstGeom>
        </p:spPr>
      </p:pic>
    </p:spTree>
    <p:extLst>
      <p:ext uri="{BB962C8B-B14F-4D97-AF65-F5344CB8AC3E}">
        <p14:creationId xmlns:p14="http://schemas.microsoft.com/office/powerpoint/2010/main" val="42196007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63236" y="0"/>
            <a:ext cx="10515600" cy="1325563"/>
          </a:xfrm>
        </p:spPr>
        <p:txBody>
          <a:bodyPr>
            <a:normAutofit/>
          </a:bodyPr>
          <a:lstStyle/>
          <a:p>
            <a:r>
              <a:rPr lang="sl-SI" sz="1400" b="1" dirty="0" smtClean="0"/>
              <a:t>TUDI UČENJE IZ NASLANJAČA JE ZABAVNO. PA TUDI BOLJ UDOBNO KOT </a:t>
            </a:r>
            <a:r>
              <a:rPr lang="sl-SI" sz="1400" b="1" dirty="0" smtClean="0"/>
              <a:t> </a:t>
            </a:r>
            <a:r>
              <a:rPr lang="sl-SI" sz="1400" b="1" dirty="0" smtClean="0"/>
              <a:t>V ŠOLI NA TRDIH STOLIH, KAJNE.  </a:t>
            </a:r>
            <a:br>
              <a:rPr lang="sl-SI" sz="1400" b="1" dirty="0" smtClean="0"/>
            </a:br>
            <a:r>
              <a:rPr lang="sl-SI" sz="1400" b="1" dirty="0" smtClean="0"/>
              <a:t>SEVEDA PA MAJA NI POZABILA NA BRANJE KNJIGIC.  TAKO JE PRAV, MAJA. </a:t>
            </a:r>
            <a:br>
              <a:rPr lang="sl-SI" sz="1400" b="1" dirty="0" smtClean="0"/>
            </a:br>
            <a:r>
              <a:rPr lang="sl-SI" sz="1400" b="1" dirty="0" smtClean="0"/>
              <a:t>V PROSTEM ČASU RADA KARTA ALI PA VRTNARI.  </a:t>
            </a:r>
            <a:endParaRPr lang="sl-SI" sz="1400" b="1" dirty="0"/>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l="10303" t="9666" r="2222" b="1598"/>
          <a:stretch/>
        </p:blipFill>
        <p:spPr>
          <a:xfrm rot="5400000">
            <a:off x="3513978" y="3468520"/>
            <a:ext cx="3569939" cy="2720740"/>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l="19192" t="19832" r="18788" b="4479"/>
          <a:stretch/>
        </p:blipFill>
        <p:spPr>
          <a:xfrm rot="5400000">
            <a:off x="9031835" y="3060525"/>
            <a:ext cx="2923754" cy="2676139"/>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val="0"/>
              </a:ext>
            </a:extLst>
          </a:blip>
          <a:srcRect l="759" t="12728" r="34848" b="26464"/>
          <a:stretch/>
        </p:blipFill>
        <p:spPr>
          <a:xfrm>
            <a:off x="263236" y="1174680"/>
            <a:ext cx="4530436" cy="3208615"/>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val="0"/>
              </a:ext>
            </a:extLst>
          </a:blip>
          <a:srcRect l="16970" t="13430"/>
          <a:stretch/>
        </p:blipFill>
        <p:spPr>
          <a:xfrm rot="5400000">
            <a:off x="6412938" y="1649396"/>
            <a:ext cx="2989084" cy="2341418"/>
          </a:xfrm>
          <a:prstGeom prst="rect">
            <a:avLst/>
          </a:prstGeom>
        </p:spPr>
      </p:pic>
    </p:spTree>
    <p:extLst>
      <p:ext uri="{BB962C8B-B14F-4D97-AF65-F5344CB8AC3E}">
        <p14:creationId xmlns:p14="http://schemas.microsoft.com/office/powerpoint/2010/main" val="36967653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6"/>
            <a:ext cx="10515600" cy="632402"/>
          </a:xfrm>
        </p:spPr>
        <p:txBody>
          <a:bodyPr>
            <a:normAutofit/>
          </a:bodyPr>
          <a:lstStyle/>
          <a:p>
            <a:r>
              <a:rPr lang="sl-SI" sz="1400" b="1" dirty="0" smtClean="0"/>
              <a:t>TRISTAN VELIKO ČASA PREŽIVI V NARAVI, V DRUŽBI SVOJE SESTRICE. SICER PA MI SPOROČA, DA ŠOLSKO DELO OPRAVLJA BREZ TEŽAV. </a:t>
            </a:r>
            <a:br>
              <a:rPr lang="sl-SI" sz="1400" b="1" dirty="0" smtClean="0"/>
            </a:br>
            <a:r>
              <a:rPr lang="sl-SI" sz="1400" b="1" dirty="0" smtClean="0"/>
              <a:t>BRAVO, TRISTAN.</a:t>
            </a:r>
            <a:endParaRPr lang="sl-SI" sz="1400" b="1" dirty="0"/>
          </a:p>
        </p:txBody>
      </p:sp>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5989" y="3371201"/>
            <a:ext cx="4159538" cy="3119654"/>
          </a:xfrm>
          <a:prstGeom prst="rect">
            <a:avLst/>
          </a:prstGeom>
        </p:spPr>
      </p:pic>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7818" y="1971024"/>
            <a:ext cx="3318164" cy="2488624"/>
          </a:xfrm>
          <a:prstGeom prst="rect">
            <a:avLst/>
          </a:prstGeom>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568335" y="1899517"/>
            <a:ext cx="3890819" cy="2918114"/>
          </a:xfrm>
          <a:prstGeom prst="rect">
            <a:avLst/>
          </a:prstGeom>
        </p:spPr>
      </p:pic>
    </p:spTree>
    <p:extLst>
      <p:ext uri="{BB962C8B-B14F-4D97-AF65-F5344CB8AC3E}">
        <p14:creationId xmlns:p14="http://schemas.microsoft.com/office/powerpoint/2010/main" val="2545310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30382" y="119604"/>
            <a:ext cx="10515600" cy="711670"/>
          </a:xfrm>
        </p:spPr>
        <p:txBody>
          <a:bodyPr>
            <a:normAutofit fontScale="90000"/>
          </a:bodyPr>
          <a:lstStyle/>
          <a:p>
            <a:r>
              <a:rPr lang="sl-SI" sz="1400" b="1" dirty="0" smtClean="0"/>
              <a:t>NO, TAKO PA DNEVE PREŽIVLJA NAŠA KARLA. MALO SE UČI, PROSTI ČAS PA Z BRATOM JAKOBOM PREŽIVLJATA V DRUŽBI DOMAČIH ŽIVALI.</a:t>
            </a:r>
            <a:br>
              <a:rPr lang="sl-SI" sz="1400" b="1" dirty="0" smtClean="0"/>
            </a:br>
            <a:r>
              <a:rPr lang="sl-SI" sz="1400" b="1" dirty="0" smtClean="0"/>
              <a:t>TUDI ONA NI POZABILA NA BRANJE KNJIG, SAJ JE V LETOŠNJEM ŠOLSKEM LETU UGOTOVILA, DA JE BRANJE PRAVZAPRAV ZABAVNO.</a:t>
            </a:r>
            <a:br>
              <a:rPr lang="sl-SI" sz="1400" b="1" dirty="0" smtClean="0"/>
            </a:br>
            <a:r>
              <a:rPr lang="sl-SI" sz="1400" b="1" dirty="0" smtClean="0"/>
              <a:t>IN SEDAJ JE SKLENILA, DA BO PREBRALA VEČ KNJIGIC KOT LANI. TO JE PRAVA ODLOČITEV, KARLA.</a:t>
            </a:r>
            <a:br>
              <a:rPr lang="sl-SI" sz="1400" b="1" dirty="0" smtClean="0"/>
            </a:br>
            <a:endParaRPr lang="sl-SI" sz="1400" b="1" dirty="0"/>
          </a:p>
        </p:txBody>
      </p:sp>
      <p:pic>
        <p:nvPicPr>
          <p:cNvPr id="3" name="Slika 2"/>
          <p:cNvPicPr>
            <a:picLocks noChangeAspect="1"/>
          </p:cNvPicPr>
          <p:nvPr/>
        </p:nvPicPr>
        <p:blipFill rotWithShape="1">
          <a:blip r:embed="rId2">
            <a:extLst>
              <a:ext uri="{28A0092B-C50C-407E-A947-70E740481C1C}">
                <a14:useLocalDpi xmlns:a14="http://schemas.microsoft.com/office/drawing/2010/main" val="0"/>
              </a:ext>
            </a:extLst>
          </a:blip>
          <a:srcRect l="9489" t="22129" r="4067" b="15191"/>
          <a:stretch/>
        </p:blipFill>
        <p:spPr>
          <a:xfrm>
            <a:off x="997528" y="4391362"/>
            <a:ext cx="2521527" cy="2437786"/>
          </a:xfrm>
          <a:prstGeom prst="rect">
            <a:avLst/>
          </a:prstGeom>
        </p:spPr>
      </p:pic>
      <p:pic>
        <p:nvPicPr>
          <p:cNvPr id="4" name="Slika 3"/>
          <p:cNvPicPr>
            <a:picLocks noChangeAspect="1"/>
          </p:cNvPicPr>
          <p:nvPr/>
        </p:nvPicPr>
        <p:blipFill rotWithShape="1">
          <a:blip r:embed="rId3">
            <a:extLst>
              <a:ext uri="{28A0092B-C50C-407E-A947-70E740481C1C}">
                <a14:useLocalDpi xmlns:a14="http://schemas.microsoft.com/office/drawing/2010/main" val="0"/>
              </a:ext>
            </a:extLst>
          </a:blip>
          <a:srcRect t="25000" b="18062"/>
          <a:stretch/>
        </p:blipFill>
        <p:spPr>
          <a:xfrm>
            <a:off x="266700" y="1583797"/>
            <a:ext cx="3515591" cy="2668934"/>
          </a:xfrm>
          <a:prstGeom prst="rect">
            <a:avLst/>
          </a:prstGeom>
        </p:spPr>
      </p:pic>
      <p:pic>
        <p:nvPicPr>
          <p:cNvPr id="5" name="Slika 4"/>
          <p:cNvPicPr>
            <a:picLocks noChangeAspect="1"/>
          </p:cNvPicPr>
          <p:nvPr/>
        </p:nvPicPr>
        <p:blipFill rotWithShape="1">
          <a:blip r:embed="rId4">
            <a:extLst>
              <a:ext uri="{28A0092B-C50C-407E-A947-70E740481C1C}">
                <a14:useLocalDpi xmlns:a14="http://schemas.microsoft.com/office/drawing/2010/main" val="0"/>
              </a:ext>
            </a:extLst>
          </a:blip>
          <a:srcRect l="20945" t="31938" r="23097" b="9689"/>
          <a:stretch/>
        </p:blipFill>
        <p:spPr>
          <a:xfrm>
            <a:off x="5680364" y="759002"/>
            <a:ext cx="4322618" cy="3380509"/>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5834" y="3734041"/>
            <a:ext cx="3075276" cy="2949161"/>
          </a:xfrm>
          <a:prstGeom prst="rect">
            <a:avLst/>
          </a:prstGeom>
        </p:spPr>
      </p:pic>
      <p:pic>
        <p:nvPicPr>
          <p:cNvPr id="7" name="Slika 6"/>
          <p:cNvPicPr>
            <a:picLocks noChangeAspect="1"/>
          </p:cNvPicPr>
          <p:nvPr/>
        </p:nvPicPr>
        <p:blipFill rotWithShape="1">
          <a:blip r:embed="rId6">
            <a:extLst>
              <a:ext uri="{28A0092B-C50C-407E-A947-70E740481C1C}">
                <a14:useLocalDpi xmlns:a14="http://schemas.microsoft.com/office/drawing/2010/main" val="0"/>
              </a:ext>
            </a:extLst>
          </a:blip>
          <a:srcRect b="37491"/>
          <a:stretch/>
        </p:blipFill>
        <p:spPr>
          <a:xfrm>
            <a:off x="4537364" y="3810454"/>
            <a:ext cx="3448569" cy="2872748"/>
          </a:xfrm>
          <a:prstGeom prst="rect">
            <a:avLst/>
          </a:prstGeom>
        </p:spPr>
      </p:pic>
    </p:spTree>
    <p:extLst>
      <p:ext uri="{BB962C8B-B14F-4D97-AF65-F5344CB8AC3E}">
        <p14:creationId xmlns:p14="http://schemas.microsoft.com/office/powerpoint/2010/main" val="28301478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515600" cy="604693"/>
          </a:xfrm>
        </p:spPr>
        <p:txBody>
          <a:bodyPr>
            <a:normAutofit/>
          </a:bodyPr>
          <a:lstStyle/>
          <a:p>
            <a:r>
              <a:rPr lang="sl-SI" sz="1400" b="1" dirty="0" smtClean="0"/>
              <a:t>NO, KO PA MAKS OPRAVI S ŠOLSKIMI OBVEZNOSTMI, POCRKLJA SVOJO MUCKO IN POTEM</a:t>
            </a:r>
            <a:br>
              <a:rPr lang="sl-SI" sz="1400" b="1" dirty="0" smtClean="0"/>
            </a:br>
            <a:r>
              <a:rPr lang="sl-SI" sz="1400" b="1" dirty="0" smtClean="0"/>
              <a:t>OBA SKUPAJ SPLEZATA NA DREVO.  PAMETNA ODLOČITEV.</a:t>
            </a:r>
            <a:endParaRPr lang="sl-SI" sz="1400" b="1" dirty="0"/>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r="26262"/>
          <a:stretch/>
        </p:blipFill>
        <p:spPr>
          <a:xfrm rot="5400000">
            <a:off x="400938" y="964942"/>
            <a:ext cx="4149391" cy="4220442"/>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r="17980"/>
          <a:stretch/>
        </p:blipFill>
        <p:spPr>
          <a:xfrm rot="5400000">
            <a:off x="4624419" y="3520326"/>
            <a:ext cx="3267013" cy="2987386"/>
          </a:xfrm>
          <a:prstGeom prst="rect">
            <a:avLst/>
          </a:prstGeom>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282153" y="1012972"/>
            <a:ext cx="5182758" cy="3887069"/>
          </a:xfrm>
          <a:prstGeom prst="rect">
            <a:avLst/>
          </a:prstGeom>
        </p:spPr>
      </p:pic>
    </p:spTree>
    <p:extLst>
      <p:ext uri="{BB962C8B-B14F-4D97-AF65-F5344CB8AC3E}">
        <p14:creationId xmlns:p14="http://schemas.microsoft.com/office/powerpoint/2010/main" val="28344332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43889" y="101889"/>
            <a:ext cx="11381856" cy="604693"/>
          </a:xfrm>
        </p:spPr>
        <p:txBody>
          <a:bodyPr>
            <a:normAutofit fontScale="90000"/>
          </a:bodyPr>
          <a:lstStyle/>
          <a:p>
            <a:r>
              <a:rPr lang="sl-SI" sz="1400" b="1" dirty="0" smtClean="0"/>
              <a:t>ALI STE VEDELI, DA JE NAŠA LUČKA ŽE PRAVA PIANISTKA? POSLALA MI JE POSNETEK, KAKO NA KLAVIR IGRA PESMICO BALONČEK. SICER PA PRIDNO OPRAVLJA TUDI ŠOLSKE NALOGE. V PROSTEM ČASU SE RADA POIGRA TUDI S SVOJIM KUŽKOM, KO PA JE UTRUJENA (UPAM, DA NE OD PREVEČ ŠOLSKEGA DELA), PA SE SEVEDA SPOČIJE IN OPAZUJE POMLADNO NARAVO.</a:t>
            </a:r>
            <a:endParaRPr lang="sl-SI" sz="1400" b="1" dirty="0"/>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l="10101" t="1515" r="25253" b="17677"/>
          <a:stretch/>
        </p:blipFill>
        <p:spPr>
          <a:xfrm rot="5400000">
            <a:off x="8880761" y="3394365"/>
            <a:ext cx="3103419" cy="2909455"/>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l="9293" t="19832" r="26869" b="18754"/>
          <a:stretch/>
        </p:blipFill>
        <p:spPr>
          <a:xfrm rot="5400000">
            <a:off x="4334288" y="1810205"/>
            <a:ext cx="5040496" cy="3636817"/>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val="0"/>
              </a:ext>
            </a:extLst>
          </a:blip>
          <a:srcRect r="15758"/>
          <a:stretch/>
        </p:blipFill>
        <p:spPr>
          <a:xfrm rot="5400000">
            <a:off x="1671109" y="3847895"/>
            <a:ext cx="3013551" cy="2682928"/>
          </a:xfrm>
          <a:prstGeom prst="rect">
            <a:avLst/>
          </a:prstGeom>
        </p:spPr>
      </p:pic>
      <p:pic>
        <p:nvPicPr>
          <p:cNvPr id="6" name="Slika 5"/>
          <p:cNvPicPr/>
          <p:nvPr/>
        </p:nvPicPr>
        <p:blipFill rotWithShape="1">
          <a:blip r:embed="rId5"/>
          <a:srcRect l="35861" t="18376" r="35290" b="5922"/>
          <a:stretch/>
        </p:blipFill>
        <p:spPr bwMode="auto">
          <a:xfrm rot="5400000">
            <a:off x="1092235" y="22709"/>
            <a:ext cx="2823601" cy="41913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62630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ova te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ova 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ova 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Retrospect</Template>
  <TotalTime>724</TotalTime>
  <Words>550</Words>
  <Application>Microsoft Office PowerPoint</Application>
  <PresentationFormat>Širokozaslonsko</PresentationFormat>
  <Paragraphs>17</Paragraphs>
  <Slides>17</Slides>
  <Notes>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17</vt:i4>
      </vt:variant>
    </vt:vector>
  </HeadingPairs>
  <TitlesOfParts>
    <vt:vector size="22" baseType="lpstr">
      <vt:lpstr>Algerian</vt:lpstr>
      <vt:lpstr>Arial</vt:lpstr>
      <vt:lpstr>Calibri</vt:lpstr>
      <vt:lpstr>Calibri Light</vt:lpstr>
      <vt:lpstr>Office Theme</vt:lpstr>
      <vt:lpstr>       3. RAZRED  TAKO POTEKA NAŠ  POUK NA DALJAVO </vt:lpstr>
      <vt:lpstr>NAJA SE UČI ORIENTIRATI V NARAVI, REŠUJE NALOGE ZA ŠOLO TER SE PREIZKUŠA  V VLOGI UČITELJICE, KOLESARI, IGRA SE  V NARAVI IN CELO VRTNARI…  DELOVNA, TAKO KOT ZMERAJ!</vt:lpstr>
      <vt:lpstr>MIRIJAM PRIDNO REŠUJE ŠOLSKE NALOGE V DELOVNIH ZVEZKIH IN NA RAČUNALNIKU, V PROSTEM ČASU PA SE IGRA S SVOJO MUCKO. OČITNO RADA ZAHAJA TUDI NA SPREHODE V GOZD. IN, ČE JE SPREHOD MALCE DALJŠI, POSTANE PRAV POŠTENO LAČNA. DOBER TEK.</vt:lpstr>
      <vt:lpstr>ELI MI JE V SVOJEM SPOROČILU NAPISALA, DA UŽIVA DOMA, SPI, DOKLER HOČE, POTEM PA DELA ZA ŠOLO IN BERE KNJIGE. NARISALA JE VILO ZDRAVILICO, DA ČIMPREJ OZDRAVI VSE BOLNE.  LEPO, ELI, DA BOLNIM POŠILJAŠ POZITIVNE MISLI. OB ZEMLJEVIDU PA ELI OČITNO SPOZNAVA NOVE DRŽAVE IN VERJETNO S STARŠI NAČRTUJE KAKŠNO NOVO POTOVANJE (SEVEDA, KO BO NEVARNOST KORONAVIRUSA MIMO). VESELA SEM, DA JE NAŠLA ČAS TUDI ZAME IN MI NAPISALA PISMO. HVALA, ELI.</vt:lpstr>
      <vt:lpstr>TUDI UČENJE IZ NASLANJAČA JE ZABAVNO. PA TUDI BOLJ UDOBNO KOT  V ŠOLI NA TRDIH STOLIH, KAJNE.   SEVEDA PA MAJA NI POZABILA NA BRANJE KNJIGIC.  TAKO JE PRAV, MAJA.  V PROSTEM ČASU RADA KARTA ALI PA VRTNARI.  </vt:lpstr>
      <vt:lpstr>TRISTAN VELIKO ČASA PREŽIVI V NARAVI, V DRUŽBI SVOJE SESTRICE. SICER PA MI SPOROČA, DA ŠOLSKO DELO OPRAVLJA BREZ TEŽAV.  BRAVO, TRISTAN.</vt:lpstr>
      <vt:lpstr>NO, TAKO PA DNEVE PREŽIVLJA NAŠA KARLA. MALO SE UČI, PROSTI ČAS PA Z BRATOM JAKOBOM PREŽIVLJATA V DRUŽBI DOMAČIH ŽIVALI. TUDI ONA NI POZABILA NA BRANJE KNJIG, SAJ JE V LETOŠNJEM ŠOLSKEM LETU UGOTOVILA, DA JE BRANJE PRAVZAPRAV ZABAVNO. IN SEDAJ JE SKLENILA, DA BO PREBRALA VEČ KNJIGIC KOT LANI. TO JE PRAVA ODLOČITEV, KARLA. </vt:lpstr>
      <vt:lpstr>NO, KO PA MAKS OPRAVI S ŠOLSKIMI OBVEZNOSTMI, POCRKLJA SVOJO MUCKO IN POTEM OBA SKUPAJ SPLEZATA NA DREVO.  PAMETNA ODLOČITEV.</vt:lpstr>
      <vt:lpstr>ALI STE VEDELI, DA JE NAŠA LUČKA ŽE PRAVA PIANISTKA? POSLALA MI JE POSNETEK, KAKO NA KLAVIR IGRA PESMICO BALONČEK. SICER PA PRIDNO OPRAVLJA TUDI ŠOLSKE NALOGE. V PROSTEM ČASU SE RADA POIGRA TUDI S SVOJIM KUŽKOM, KO PA JE UTRUJENA (UPAM, DA NE OD PREVEČ ŠOLSKEGA DELA), PA SE SEVEDA SPOČIJE IN OPAZUJE POMLADNO NARAVO.</vt:lpstr>
      <vt:lpstr>PRIDNO PA DELA TUDI NAŠ NIKO. VSAK DAN MI NAPIŠE KAKŠNO SPOROČILO IN MI POROČA, KAJ VSE JE NAREDIL. TO MI JE ZELO VŠEČ. SPOROČIL MI JE, DA TUDI URO VADI . TO JE ZELO PAMETNA ODLOČITEV. POGLEJTE GA, KAKO NAVIHANO VAS GLEDA Z ZADNJE FOTOGRAFIJE. TOČNO TAKO KOT V ŠOLI, KAJNE? </vt:lpstr>
      <vt:lpstr>VIDIM, DA TUDI EDI PRIDNO OPRAVLJA SVOJE DELO. V PROSTEM ČASU PA RAD POCRKLJA SVOJO MUCKO ALI PA SE ROLA. VIDIM, DA TUDI RAZISKUJE NARAVO OB VODI IN PRIDNO POMAGA OČETU. TAKO SE TO DELA, EDI!</vt:lpstr>
      <vt:lpstr>KOT VIDITE, TUDI VIDAL VSAK DAN PRIDNO DELA ZA ŠOLO.  POSLAL MI JE TUDI POSNETEK, KAKO V PROSTEM ČASU IGRA NOGOMET.  SEVEDA MORA ZDAJ ŽAL IGRATI BREZ SOIGRALCEV. AMPAK, TUDI TAKO GRE, KAJNE VIDAL?  RAD PA TUDI KOLESARI.  NA TRAMPOLINU PA SE MU JE PRIDRUŽIL TUDI NJIHOV VELIKI KUŽA.  VIDAL, SPOROČI NAM, ČE TI BO USPELO, DA GA BOŠ NAUČIL SKAKATI PO TRAMPOLINU. </vt:lpstr>
      <vt:lpstr>TAKO PA Z NASMEŠKOM NA OBRAZU OPRAVLJA SVOJE DOLŽNOSTI NAŠA AMADEJA. OČITNO JI GRE DOBRO OD ROK, POGLEJTE, KAKO SLADKO SE SMEHLJA.  VIDIM, DA TUDI ONA NI POZABILA NA BRANJE KNJIGIC, KAR ME RES ZELO VESELI.  V PROSTEM ČASU PA SE IGRA S SVOJO MUCKO ALI PA SE SPREHAJA  OKROG TROJIŠKEGA JEZERA. </vt:lpstr>
      <vt:lpstr>TUDI  PATRIKU OČITNO GRE VSE PO MASLU. VIDIM, DA SE IGRA S SESTAVLJANKO.  TO JE ZELO DOBRA ZAPOSLITEV, SAJ TAKO URI SVOJO KONCENTRACIJO.  V PROSTEM ČASU  PA PATRIK RAD KOLESARI.  KJE PA JE ČELADA? SEVEDA PA V TEH DNEH OSTANE TUDI VELIKO ČASA ZA CRKLJANJE.  PRAV JE TAKO.  LE IZKORISTI TE TRENUTKE ZA LEPE  STVARI. </vt:lpstr>
      <vt:lpstr>UPAM, DA TUDI LUNA SPROTI OPRAVLJA SVOJE ŠOLSKE DOLŽNOSTI. POSLALA PA MI JE FOTOGRAFIJE, NA KATERIH VIDIMO, DA SVOJ PROSTI ČAS PREŽIVLJA V DRUŽBI KOKOŠK, OB TEM ŠE MALCE ZAPLEŠE IN NARIŠE KAKŠNO UMETNIJO. </vt:lpstr>
      <vt:lpstr>NEJC MI SPOROČA, DA Z VESELJEM OPRAVLJA VSE ZADANE NALOGE. PA NE SAMO TO. POGLEJTE GA, KAKO JE PRIDEN. ATIJU JE POMAGAL PRI IZDELAVI MIZE, MAMI PA POMAGA PRI KUHANJU. VZEL PA SI JE ČAS TUDI ZAME IN MI NAPISAL PISMO. ZELO SEM GA BILA VESELA.</vt:lpstr>
      <vt:lpstr>TUDI ZOJA JE NASMEJANA OB REŠEVANJU ŠOLSKIH NALOG, KAR ME ZELO VESELI. ČAS PA JI OSTANE TUDI ZA  SPREHODE V NARAVO, KARTANJE, LIKOVNO USTVARJANJE IN DRUŽENJE Z BRATCEM.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NAŠE „PRISILNE“ POČITNICE ali POUK NA DALJAVO</dc:title>
  <dc:creator>Lili</dc:creator>
  <cp:lastModifiedBy>Lili</cp:lastModifiedBy>
  <cp:revision>25</cp:revision>
  <dcterms:created xsi:type="dcterms:W3CDTF">2020-03-21T18:46:18Z</dcterms:created>
  <dcterms:modified xsi:type="dcterms:W3CDTF">2020-03-22T18:37:33Z</dcterms:modified>
</cp:coreProperties>
</file>